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notesMasterIdLst>
    <p:notesMasterId r:id="rId11"/>
  </p:notesMasterIdLst>
  <p:sldIdLst>
    <p:sldId id="256" r:id="rId2"/>
    <p:sldId id="258" r:id="rId3"/>
    <p:sldId id="263" r:id="rId4"/>
    <p:sldId id="274" r:id="rId5"/>
    <p:sldId id="275" r:id="rId6"/>
    <p:sldId id="276" r:id="rId7"/>
    <p:sldId id="268" r:id="rId8"/>
    <p:sldId id="279" r:id="rId9"/>
    <p:sldId id="280" r:id="rId10"/>
  </p:sldIdLst>
  <p:sldSz cx="12192000" cy="6858000"/>
  <p:notesSz cx="6797675" cy="98567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C22"/>
    <a:srgbClr val="00642D"/>
    <a:srgbClr val="999999"/>
    <a:srgbClr val="C6D621"/>
    <a:srgbClr val="03543E"/>
    <a:srgbClr val="062F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45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45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2E879-D001-4A3E-90E2-F73A78ED3C9D}" type="datetimeFigureOut">
              <a:rPr lang="en-ZA" smtClean="0"/>
              <a:t>2021/05/18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1325" y="1231900"/>
            <a:ext cx="5915025" cy="3327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43579"/>
            <a:ext cx="5438140" cy="388111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62238"/>
            <a:ext cx="2945659" cy="494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62238"/>
            <a:ext cx="2945659" cy="494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9A9947-64B1-4342-A3E5-D030992544D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01558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011D6-CA20-4DBA-B616-7BD0973CD252}" type="datetimeFigureOut">
              <a:rPr lang="en-ZA" smtClean="0"/>
              <a:t>2021/05/18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2D621-ABAF-4226-BE87-2CAA05F853A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0626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011D6-CA20-4DBA-B616-7BD0973CD252}" type="datetimeFigureOut">
              <a:rPr lang="en-ZA" smtClean="0"/>
              <a:t>2021/05/18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2D621-ABAF-4226-BE87-2CAA05F853A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15943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011D6-CA20-4DBA-B616-7BD0973CD252}" type="datetimeFigureOut">
              <a:rPr lang="en-ZA" smtClean="0"/>
              <a:t>2021/05/18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2D621-ABAF-4226-BE87-2CAA05F853A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179798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>
            <a:extLst>
              <a:ext uri="{FF2B5EF4-FFF2-40B4-BE49-F238E27FC236}">
                <a16:creationId xmlns="" xmlns:a16="http://schemas.microsoft.com/office/drawing/2014/main" id="{B929823D-EF25-4386-8D51-12281AFA0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1018" y="6363564"/>
            <a:ext cx="2743200" cy="3651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fld id="{1D62D621-ABAF-4226-BE87-2CAA05F853A4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8" name="Date Placeholder 3">
            <a:extLst>
              <a:ext uri="{FF2B5EF4-FFF2-40B4-BE49-F238E27FC236}">
                <a16:creationId xmlns="" xmlns:a16="http://schemas.microsoft.com/office/drawing/2014/main" id="{87D71A34-157D-4C01-B7F5-6991D8AB44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778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ED7011D6-CA20-4DBA-B616-7BD0973CD252}" type="datetimeFigureOut">
              <a:rPr lang="en-ZA" smtClean="0"/>
              <a:pPr/>
              <a:t>2021/05/18</a:t>
            </a:fld>
            <a:endParaRPr lang="en-ZA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06683C6-C7BC-4A33-8748-6A757417DC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8" b="1034"/>
          <a:stretch/>
        </p:blipFill>
        <p:spPr>
          <a:xfrm>
            <a:off x="345233" y="0"/>
            <a:ext cx="118467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9114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39BEF68-0904-484D-87F0-290E929FE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011D6-CA20-4DBA-B616-7BD0973CD252}" type="datetimeFigureOut">
              <a:rPr lang="en-ZA" smtClean="0"/>
              <a:t>2021/05/18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FB33C76-67C7-4B85-8A02-6C1892144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DD3BF95-A84D-4176-AC13-7E7634EB6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2D621-ABAF-4226-BE87-2CAA05F853A4}" type="slidenum">
              <a:rPr lang="en-ZA" smtClean="0"/>
              <a:t>‹#›</a:t>
            </a:fld>
            <a:endParaRPr lang="en-ZA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4A2E902-B136-4A08-8103-BD5DF59CE3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7580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D85E6B3-6226-499D-B9A3-D9FCB1F70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011D6-CA20-4DBA-B616-7BD0973CD252}" type="datetimeFigureOut">
              <a:rPr lang="en-ZA" smtClean="0"/>
              <a:t>2021/05/18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FC4E401-4B61-418B-9829-E52AB8CE6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F38C683-4F7D-439F-815C-6EC2A7E3F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2D621-ABAF-4226-BE87-2CAA05F853A4}" type="slidenum">
              <a:rPr lang="en-ZA" smtClean="0"/>
              <a:t>‹#›</a:t>
            </a:fld>
            <a:endParaRPr lang="en-ZA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E23FC47-C69F-4201-8280-6AE2A4DD43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" y="2176"/>
            <a:ext cx="12154042" cy="685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0732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aciliti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8E5DA13-515F-4426-ADAA-1B2EC17C4B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7" y="0"/>
            <a:ext cx="12159424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4615EF8-A3E2-45DA-B338-EAC5D0BE8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011D6-CA20-4DBA-B616-7BD0973CD252}" type="datetimeFigureOut">
              <a:rPr lang="en-ZA" smtClean="0"/>
              <a:t>2021/05/18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A3B0930-4CC8-492A-8DC6-F8BF0EC2E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6AA0F70-6872-4B1F-8E88-9384C0EBE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2D621-ABAF-4226-BE87-2CAA05F853A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879154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ick Fac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D85E6B3-6226-499D-B9A3-D9FCB1F70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011D6-CA20-4DBA-B616-7BD0973CD252}" type="datetimeFigureOut">
              <a:rPr lang="en-ZA" smtClean="0"/>
              <a:t>2021/05/18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FC4E401-4B61-418B-9829-E52AB8CE6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F38C683-4F7D-439F-815C-6EC2A7E3F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2D621-ABAF-4226-BE87-2CAA05F853A4}" type="slidenum">
              <a:rPr lang="en-ZA" smtClean="0"/>
              <a:t>‹#›</a:t>
            </a:fld>
            <a:endParaRPr lang="en-ZA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E23FC47-C69F-4201-8280-6AE2A4DD43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" y="2176"/>
            <a:ext cx="12180898" cy="685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1749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ick Fact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D85E6B3-6226-499D-B9A3-D9FCB1F70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011D6-CA20-4DBA-B616-7BD0973CD252}" type="datetimeFigureOut">
              <a:rPr lang="en-ZA" smtClean="0"/>
              <a:t>2021/05/18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FC4E401-4B61-418B-9829-E52AB8CE6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F38C683-4F7D-439F-815C-6EC2A7E3F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2D621-ABAF-4226-BE87-2CAA05F853A4}" type="slidenum">
              <a:rPr lang="en-ZA" smtClean="0"/>
              <a:t>‹#›</a:t>
            </a:fld>
            <a:endParaRPr lang="en-ZA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E23FC47-C69F-4201-8280-6AE2A4DD43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" y="2176"/>
            <a:ext cx="12180896" cy="685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0301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ick Facts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D85E6B3-6226-499D-B9A3-D9FCB1F70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011D6-CA20-4DBA-B616-7BD0973CD252}" type="datetimeFigureOut">
              <a:rPr lang="en-ZA" smtClean="0"/>
              <a:t>2021/05/18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FC4E401-4B61-418B-9829-E52AB8CE6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F38C683-4F7D-439F-815C-6EC2A7E3F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2D621-ABAF-4226-BE87-2CAA05F853A4}" type="slidenum">
              <a:rPr lang="en-ZA" smtClean="0"/>
              <a:t>‹#›</a:t>
            </a:fld>
            <a:endParaRPr lang="en-ZA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E23FC47-C69F-4201-8280-6AE2A4DD43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" y="2176"/>
            <a:ext cx="12180896" cy="685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147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011D6-CA20-4DBA-B616-7BD0973CD252}" type="datetimeFigureOut">
              <a:rPr lang="en-ZA" smtClean="0"/>
              <a:t>2021/05/18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2D621-ABAF-4226-BE87-2CAA05F853A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30474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011D6-CA20-4DBA-B616-7BD0973CD252}" type="datetimeFigureOut">
              <a:rPr lang="en-ZA" smtClean="0"/>
              <a:t>2021/05/18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2D621-ABAF-4226-BE87-2CAA05F853A4}" type="slidenum">
              <a:rPr lang="en-ZA" smtClean="0"/>
              <a:t>‹#›</a:t>
            </a:fld>
            <a:endParaRPr lang="en-ZA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5F21C96-A3CF-4227-AF62-F019F5BD3F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" y="-1137"/>
            <a:ext cx="12189979" cy="685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542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011D6-CA20-4DBA-B616-7BD0973CD252}" type="datetimeFigureOut">
              <a:rPr lang="en-ZA" smtClean="0"/>
              <a:t>2021/05/18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2D621-ABAF-4226-BE87-2CAA05F853A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88866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011D6-CA20-4DBA-B616-7BD0973CD252}" type="datetimeFigureOut">
              <a:rPr lang="en-ZA" smtClean="0"/>
              <a:t>2021/05/18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2D621-ABAF-4226-BE87-2CAA05F853A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33670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011D6-CA20-4DBA-B616-7BD0973CD252}" type="datetimeFigureOut">
              <a:rPr lang="en-ZA" smtClean="0"/>
              <a:t>2021/05/18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2D621-ABAF-4226-BE87-2CAA05F853A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46094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011D6-CA20-4DBA-B616-7BD0973CD252}" type="datetimeFigureOut">
              <a:rPr lang="en-ZA" smtClean="0"/>
              <a:t>2021/05/18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2D621-ABAF-4226-BE87-2CAA05F853A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25033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011D6-CA20-4DBA-B616-7BD0973CD252}" type="datetimeFigureOut">
              <a:rPr lang="en-ZA" smtClean="0"/>
              <a:t>2021/05/18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2D621-ABAF-4226-BE87-2CAA05F853A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80246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011D6-CA20-4DBA-B616-7BD0973CD252}" type="datetimeFigureOut">
              <a:rPr lang="en-ZA" smtClean="0"/>
              <a:t>2021/05/18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2D621-ABAF-4226-BE87-2CAA05F853A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87332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7011D6-CA20-4DBA-B616-7BD0973CD252}" type="datetimeFigureOut">
              <a:rPr lang="en-ZA" smtClean="0"/>
              <a:t>2021/05/18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2D621-ABAF-4226-BE87-2CAA05F853A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09089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84" r:id="rId14"/>
    <p:sldLayoutId id="2147483681" r:id="rId15"/>
    <p:sldLayoutId id="2147483663" r:id="rId16"/>
    <p:sldLayoutId id="2147483664" r:id="rId17"/>
    <p:sldLayoutId id="2147483685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2">
            <a:extLst>
              <a:ext uri="{FF2B5EF4-FFF2-40B4-BE49-F238E27FC236}">
                <a16:creationId xmlns="" xmlns:a16="http://schemas.microsoft.com/office/drawing/2014/main" id="{668462E6-C033-4313-B43A-A273841EF9E3}"/>
              </a:ext>
            </a:extLst>
          </p:cNvPr>
          <p:cNvSpPr txBox="1">
            <a:spLocks/>
          </p:cNvSpPr>
          <p:nvPr/>
        </p:nvSpPr>
        <p:spPr>
          <a:xfrm>
            <a:off x="273700" y="5145046"/>
            <a:ext cx="5948218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tx1"/>
                </a:solidFill>
              </a:rPr>
              <a:t>A World of Marketing </a:t>
            </a:r>
            <a:r>
              <a:rPr lang="en-US" b="1" smtClean="0">
                <a:solidFill>
                  <a:schemeClr val="tx1"/>
                </a:solidFill>
              </a:rPr>
              <a:t>Opportunities 2021</a:t>
            </a:r>
            <a:endParaRPr lang="en-ZA" b="1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04939DF-E0E2-4505-B111-ABB639704A6D}"/>
              </a:ext>
            </a:extLst>
          </p:cNvPr>
          <p:cNvSpPr txBox="1"/>
          <p:nvPr/>
        </p:nvSpPr>
        <p:spPr>
          <a:xfrm>
            <a:off x="7013321" y="6101277"/>
            <a:ext cx="4405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>
                <a:solidFill>
                  <a:schemeClr val="bg1"/>
                </a:solidFill>
              </a:rPr>
              <a:t>Presented by Cillest Pieters</a:t>
            </a:r>
          </a:p>
        </p:txBody>
      </p:sp>
    </p:spTree>
    <p:extLst>
      <p:ext uri="{BB962C8B-B14F-4D97-AF65-F5344CB8AC3E}">
        <p14:creationId xmlns:p14="http://schemas.microsoft.com/office/powerpoint/2010/main" val="130067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9E182F8-464E-428C-AB79-7FD7671014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35813" y="434975"/>
            <a:ext cx="5056187" cy="515938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r"/>
            <a:r>
              <a:rPr lang="en-ZA" sz="3600" dirty="0"/>
              <a:t>CLUB </a:t>
            </a:r>
            <a:r>
              <a:rPr lang="en-ZA" sz="3600" dirty="0">
                <a:solidFill>
                  <a:srgbClr val="03543E"/>
                </a:solidFill>
              </a:rPr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1BFD214-A97F-494E-A34B-31624C31915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607175" y="1344613"/>
            <a:ext cx="5584825" cy="4168775"/>
          </a:xfrm>
          <a:prstGeom prst="rect">
            <a:avLst/>
          </a:prstGeom>
        </p:spPr>
        <p:txBody>
          <a:bodyPr/>
          <a:lstStyle/>
          <a:p>
            <a:r>
              <a:rPr lang="en-ZA" sz="2600" dirty="0" smtClean="0"/>
              <a:t>Clubhouse </a:t>
            </a:r>
            <a:r>
              <a:rPr lang="en-ZA" sz="2600" dirty="0"/>
              <a:t>with bar </a:t>
            </a:r>
            <a:r>
              <a:rPr lang="en-ZA" sz="2600" dirty="0" smtClean="0"/>
              <a:t>&amp; restaurant </a:t>
            </a:r>
            <a:endParaRPr lang="en-ZA" sz="2600" dirty="0"/>
          </a:p>
          <a:p>
            <a:r>
              <a:rPr lang="en-ZA" sz="2600" dirty="0" smtClean="0"/>
              <a:t>Pro Shop </a:t>
            </a:r>
          </a:p>
          <a:p>
            <a:r>
              <a:rPr lang="en-ZA" sz="2600" dirty="0" smtClean="0"/>
              <a:t>Halfway House </a:t>
            </a:r>
            <a:endParaRPr lang="en-ZA" sz="2600" dirty="0"/>
          </a:p>
          <a:p>
            <a:r>
              <a:rPr lang="en-ZA" sz="2600" dirty="0"/>
              <a:t>18 hole course</a:t>
            </a:r>
          </a:p>
          <a:p>
            <a:r>
              <a:rPr lang="en-ZA" sz="2600" dirty="0"/>
              <a:t>Variety of family- and business-friendly </a:t>
            </a:r>
            <a:r>
              <a:rPr lang="en-ZA" sz="2600" dirty="0" smtClean="0"/>
              <a:t>facilities: Jump4Joy Trampoline Park/Adventure Golf Putt Putt/Women in Wellness SPA/ </a:t>
            </a:r>
            <a:r>
              <a:rPr lang="en-ZA" sz="2600" dirty="0" err="1" smtClean="0"/>
              <a:t>Kabohamo</a:t>
            </a:r>
            <a:r>
              <a:rPr lang="en-ZA" sz="2600" dirty="0" smtClean="0"/>
              <a:t> Auto Moto – licensing </a:t>
            </a:r>
            <a:endParaRPr lang="en-ZA" sz="26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A4CD9910-6448-4E6F-A132-3059613FDCAC}"/>
              </a:ext>
            </a:extLst>
          </p:cNvPr>
          <p:cNvCxnSpPr>
            <a:cxnSpLocks/>
          </p:cNvCxnSpPr>
          <p:nvPr/>
        </p:nvCxnSpPr>
        <p:spPr>
          <a:xfrm>
            <a:off x="4301446" y="1073020"/>
            <a:ext cx="7193868" cy="0"/>
          </a:xfrm>
          <a:prstGeom prst="line">
            <a:avLst/>
          </a:prstGeom>
          <a:ln w="38100">
            <a:solidFill>
              <a:srgbClr val="0354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719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2D09B21F-F597-4D83-AD6C-F9DE1E376E68}"/>
              </a:ext>
            </a:extLst>
          </p:cNvPr>
          <p:cNvSpPr txBox="1">
            <a:spLocks/>
          </p:cNvSpPr>
          <p:nvPr/>
        </p:nvSpPr>
        <p:spPr>
          <a:xfrm>
            <a:off x="3080672" y="242596"/>
            <a:ext cx="5526799" cy="551069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OUR </a:t>
            </a:r>
            <a:r>
              <a:rPr lang="en-US" b="1" dirty="0">
                <a:solidFill>
                  <a:srgbClr val="03543E"/>
                </a:solidFill>
              </a:rPr>
              <a:t>FACILITIES</a:t>
            </a:r>
            <a:endParaRPr lang="en-ZA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CEF23C4D-D429-42BE-A154-44B6930BD6D8}"/>
              </a:ext>
            </a:extLst>
          </p:cNvPr>
          <p:cNvCxnSpPr>
            <a:cxnSpLocks/>
          </p:cNvCxnSpPr>
          <p:nvPr/>
        </p:nvCxnSpPr>
        <p:spPr>
          <a:xfrm>
            <a:off x="3192639" y="886408"/>
            <a:ext cx="6214154" cy="0"/>
          </a:xfrm>
          <a:prstGeom prst="line">
            <a:avLst/>
          </a:prstGeom>
          <a:ln w="38100">
            <a:solidFill>
              <a:srgbClr val="0354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C9031892-0953-484D-B3C4-48A08372B828}"/>
              </a:ext>
            </a:extLst>
          </p:cNvPr>
          <p:cNvGrpSpPr/>
          <p:nvPr/>
        </p:nvGrpSpPr>
        <p:grpSpPr>
          <a:xfrm>
            <a:off x="2238102" y="1095805"/>
            <a:ext cx="2177168" cy="2935459"/>
            <a:chOff x="2276668" y="1591434"/>
            <a:chExt cx="2177168" cy="2935459"/>
          </a:xfrm>
        </p:grpSpPr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71AD0A2C-5FA8-4544-BEDA-AB974CDF0B06}"/>
                </a:ext>
              </a:extLst>
            </p:cNvPr>
            <p:cNvSpPr txBox="1"/>
            <p:nvPr/>
          </p:nvSpPr>
          <p:spPr>
            <a:xfrm>
              <a:off x="2276669" y="3844213"/>
              <a:ext cx="21647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2000" b="1" dirty="0">
                  <a:solidFill>
                    <a:srgbClr val="03543E"/>
                  </a:solidFill>
                </a:rPr>
                <a:t>Golf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87B683F2-BC5A-4CAE-9EAB-4674B93503B8}"/>
                </a:ext>
              </a:extLst>
            </p:cNvPr>
            <p:cNvSpPr txBox="1"/>
            <p:nvPr/>
          </p:nvSpPr>
          <p:spPr>
            <a:xfrm>
              <a:off x="2276668" y="4188339"/>
              <a:ext cx="21647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600" dirty="0"/>
                <a:t>18 hole golf </a:t>
              </a:r>
              <a:r>
                <a:rPr lang="en-ZA" sz="1600" dirty="0" smtClean="0"/>
                <a:t>course</a:t>
              </a:r>
              <a:endParaRPr lang="en-ZA" sz="1600" dirty="0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8AB382AD-E14C-4956-89C9-DB05B8170363}"/>
                </a:ext>
              </a:extLst>
            </p:cNvPr>
            <p:cNvSpPr/>
            <p:nvPr/>
          </p:nvSpPr>
          <p:spPr>
            <a:xfrm>
              <a:off x="2362227" y="1591434"/>
              <a:ext cx="2091609" cy="2080716"/>
            </a:xfrm>
            <a:prstGeom prst="roundRect">
              <a:avLst/>
            </a:prstGeom>
            <a:blipFill dpi="0"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>
              <a:solidFill>
                <a:srgbClr val="03543E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89F656B-927D-47F7-943E-77F5ABC0B9C9}"/>
              </a:ext>
            </a:extLst>
          </p:cNvPr>
          <p:cNvSpPr txBox="1"/>
          <p:nvPr/>
        </p:nvSpPr>
        <p:spPr>
          <a:xfrm>
            <a:off x="4821200" y="3409229"/>
            <a:ext cx="2164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000" b="1" dirty="0">
                <a:solidFill>
                  <a:srgbClr val="03543E"/>
                </a:solidFill>
              </a:rPr>
              <a:t>Pro-shop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7AA0290-C7D9-4E6E-B6EF-25C85C049700}"/>
              </a:ext>
            </a:extLst>
          </p:cNvPr>
          <p:cNvSpPr txBox="1"/>
          <p:nvPr/>
        </p:nvSpPr>
        <p:spPr>
          <a:xfrm>
            <a:off x="4774548" y="3768743"/>
            <a:ext cx="21647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600" dirty="0" smtClean="0"/>
              <a:t>Golf gear &amp; repairs </a:t>
            </a:r>
            <a:endParaRPr lang="en-ZA" sz="1600" dirty="0"/>
          </a:p>
        </p:txBody>
      </p: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40DDB30C-A061-4F55-BB59-4A03A5A06CD8}"/>
              </a:ext>
            </a:extLst>
          </p:cNvPr>
          <p:cNvGrpSpPr/>
          <p:nvPr/>
        </p:nvGrpSpPr>
        <p:grpSpPr>
          <a:xfrm>
            <a:off x="7404297" y="1126983"/>
            <a:ext cx="2164704" cy="3051612"/>
            <a:chOff x="7153461" y="1721502"/>
            <a:chExt cx="2164704" cy="3051612"/>
          </a:xfrm>
        </p:grpSpPr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61EC0D4D-4306-4AF4-BB09-D850943938B6}"/>
                </a:ext>
              </a:extLst>
            </p:cNvPr>
            <p:cNvSpPr txBox="1"/>
            <p:nvPr/>
          </p:nvSpPr>
          <p:spPr>
            <a:xfrm>
              <a:off x="7153462" y="3844213"/>
              <a:ext cx="21647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2000" b="1" dirty="0">
                  <a:solidFill>
                    <a:srgbClr val="03543E"/>
                  </a:solidFill>
                </a:rPr>
                <a:t>Halfway House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A540D5FC-9FA1-4237-AE6C-71A00C30CF16}"/>
                </a:ext>
              </a:extLst>
            </p:cNvPr>
            <p:cNvSpPr txBox="1"/>
            <p:nvPr/>
          </p:nvSpPr>
          <p:spPr>
            <a:xfrm>
              <a:off x="7153461" y="4188339"/>
              <a:ext cx="21647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600" dirty="0" smtClean="0"/>
                <a:t>Refreshments &amp; grab and go </a:t>
              </a:r>
              <a:endParaRPr lang="en-ZA" sz="1600" dirty="0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="" xmlns:a16="http://schemas.microsoft.com/office/drawing/2014/main" id="{F80FA9D6-E671-4A9B-AE80-E06DD14A0ADF}"/>
                </a:ext>
              </a:extLst>
            </p:cNvPr>
            <p:cNvSpPr/>
            <p:nvPr/>
          </p:nvSpPr>
          <p:spPr>
            <a:xfrm>
              <a:off x="7226556" y="1721502"/>
              <a:ext cx="2091609" cy="2080716"/>
            </a:xfrm>
            <a:prstGeom prst="roundRect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8313" r="-28313"/>
              </a:stretch>
            </a:blipFill>
            <a:ln w="38100">
              <a:solidFill>
                <a:srgbClr val="03543E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59543995-BA90-4FF9-8674-54D6F90D600F}"/>
              </a:ext>
            </a:extLst>
          </p:cNvPr>
          <p:cNvGrpSpPr/>
          <p:nvPr/>
        </p:nvGrpSpPr>
        <p:grpSpPr>
          <a:xfrm>
            <a:off x="9912169" y="1095805"/>
            <a:ext cx="2221852" cy="3292187"/>
            <a:chOff x="9545205" y="1480927"/>
            <a:chExt cx="2221852" cy="3292187"/>
          </a:xfrm>
        </p:grpSpPr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397230C2-5E0C-40B4-B3FC-934899560F20}"/>
                </a:ext>
              </a:extLst>
            </p:cNvPr>
            <p:cNvSpPr txBox="1"/>
            <p:nvPr/>
          </p:nvSpPr>
          <p:spPr>
            <a:xfrm>
              <a:off x="9591857" y="3844213"/>
              <a:ext cx="21647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2000" b="1" dirty="0" smtClean="0">
                  <a:solidFill>
                    <a:srgbClr val="03543E"/>
                  </a:solidFill>
                </a:rPr>
                <a:t>Bar &amp; Restaurant </a:t>
              </a:r>
              <a:endParaRPr lang="en-ZA" sz="2000" b="1" dirty="0">
                <a:solidFill>
                  <a:srgbClr val="03543E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9116AABF-C9B8-460C-BC7F-13515491B229}"/>
                </a:ext>
              </a:extLst>
            </p:cNvPr>
            <p:cNvSpPr txBox="1"/>
            <p:nvPr/>
          </p:nvSpPr>
          <p:spPr>
            <a:xfrm>
              <a:off x="9545205" y="4188339"/>
              <a:ext cx="21647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600" dirty="0" smtClean="0"/>
                <a:t>Delicious food &amp; alcohol</a:t>
              </a:r>
              <a:endParaRPr lang="en-ZA" sz="1600" dirty="0"/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01DCE4F8-C2B5-4EBD-980F-C3C350317A48}"/>
                </a:ext>
              </a:extLst>
            </p:cNvPr>
            <p:cNvSpPr/>
            <p:nvPr/>
          </p:nvSpPr>
          <p:spPr>
            <a:xfrm>
              <a:off x="9675448" y="1480927"/>
              <a:ext cx="2091609" cy="2080716"/>
            </a:xfrm>
            <a:prstGeom prst="roundRect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7659" r="-7659"/>
              </a:stretch>
            </a:blipFill>
            <a:ln w="38100">
              <a:solidFill>
                <a:srgbClr val="03543E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4604C751-1B91-47E0-8072-30D5864C0336}"/>
              </a:ext>
            </a:extLst>
          </p:cNvPr>
          <p:cNvGrpSpPr/>
          <p:nvPr/>
        </p:nvGrpSpPr>
        <p:grpSpPr>
          <a:xfrm>
            <a:off x="5970807" y="4067922"/>
            <a:ext cx="2164704" cy="2805391"/>
            <a:chOff x="7153461" y="1721502"/>
            <a:chExt cx="2164704" cy="2805391"/>
          </a:xfrm>
        </p:grpSpPr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F8441F87-09BE-4155-9598-B92253230F77}"/>
                </a:ext>
              </a:extLst>
            </p:cNvPr>
            <p:cNvSpPr txBox="1"/>
            <p:nvPr/>
          </p:nvSpPr>
          <p:spPr>
            <a:xfrm>
              <a:off x="7153462" y="3844213"/>
              <a:ext cx="21647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2000" b="1" dirty="0" smtClean="0">
                  <a:solidFill>
                    <a:srgbClr val="03543E"/>
                  </a:solidFill>
                </a:rPr>
                <a:t>Golf Clinics </a:t>
              </a:r>
              <a:endParaRPr lang="en-ZA" sz="2000" b="1" dirty="0">
                <a:solidFill>
                  <a:srgbClr val="03543E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05978411-3704-46D9-A0C8-95DF4282FFBF}"/>
                </a:ext>
              </a:extLst>
            </p:cNvPr>
            <p:cNvSpPr txBox="1"/>
            <p:nvPr/>
          </p:nvSpPr>
          <p:spPr>
            <a:xfrm>
              <a:off x="7153461" y="4188339"/>
              <a:ext cx="21647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600" dirty="0" smtClean="0"/>
                <a:t>Junior clinics</a:t>
              </a:r>
              <a:endParaRPr lang="en-ZA" sz="1600" dirty="0"/>
            </a:p>
          </p:txBody>
        </p:sp>
        <p:sp>
          <p:nvSpPr>
            <p:cNvPr id="27" name="Rectangle: Rounded Corners 14">
              <a:extLst>
                <a:ext uri="{FF2B5EF4-FFF2-40B4-BE49-F238E27FC236}">
                  <a16:creationId xmlns="" xmlns:a16="http://schemas.microsoft.com/office/drawing/2014/main" id="{D60B4333-A6A3-4D9B-B6CF-729A9B6DFD39}"/>
                </a:ext>
              </a:extLst>
            </p:cNvPr>
            <p:cNvSpPr/>
            <p:nvPr/>
          </p:nvSpPr>
          <p:spPr>
            <a:xfrm>
              <a:off x="7226556" y="1721502"/>
              <a:ext cx="2091609" cy="2080716"/>
            </a:xfrm>
            <a:prstGeom prst="roundRect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9380" r="-9380"/>
              </a:stretch>
            </a:blipFill>
            <a:ln w="38100">
              <a:solidFill>
                <a:srgbClr val="03543E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063" y="1230535"/>
            <a:ext cx="2584688" cy="19459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1862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2D09B21F-F597-4D83-AD6C-F9DE1E376E68}"/>
              </a:ext>
            </a:extLst>
          </p:cNvPr>
          <p:cNvSpPr txBox="1">
            <a:spLocks/>
          </p:cNvSpPr>
          <p:nvPr/>
        </p:nvSpPr>
        <p:spPr>
          <a:xfrm>
            <a:off x="3080672" y="242596"/>
            <a:ext cx="5526799" cy="643812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OUR </a:t>
            </a:r>
            <a:r>
              <a:rPr lang="en-US" b="1" dirty="0">
                <a:solidFill>
                  <a:srgbClr val="03543E"/>
                </a:solidFill>
              </a:rPr>
              <a:t>FACILITIES</a:t>
            </a:r>
            <a:endParaRPr lang="en-ZA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CEF23C4D-D429-42BE-A154-44B6930BD6D8}"/>
              </a:ext>
            </a:extLst>
          </p:cNvPr>
          <p:cNvCxnSpPr>
            <a:cxnSpLocks/>
          </p:cNvCxnSpPr>
          <p:nvPr/>
        </p:nvCxnSpPr>
        <p:spPr>
          <a:xfrm>
            <a:off x="3192639" y="886408"/>
            <a:ext cx="6214154" cy="0"/>
          </a:xfrm>
          <a:prstGeom prst="line">
            <a:avLst/>
          </a:prstGeom>
          <a:ln w="38100">
            <a:solidFill>
              <a:srgbClr val="0354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E1C7ED6A-0C25-4DB3-B665-EE3DF98F3EBC}"/>
              </a:ext>
            </a:extLst>
          </p:cNvPr>
          <p:cNvGrpSpPr/>
          <p:nvPr/>
        </p:nvGrpSpPr>
        <p:grpSpPr>
          <a:xfrm>
            <a:off x="2745047" y="1021278"/>
            <a:ext cx="2211357" cy="2758179"/>
            <a:chOff x="4715064" y="1759383"/>
            <a:chExt cx="2211357" cy="2758179"/>
          </a:xfrm>
        </p:grpSpPr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389F656B-927D-47F7-943E-77F5ABC0B9C9}"/>
                </a:ext>
              </a:extLst>
            </p:cNvPr>
            <p:cNvSpPr txBox="1"/>
            <p:nvPr/>
          </p:nvSpPr>
          <p:spPr>
            <a:xfrm>
              <a:off x="4761718" y="3834882"/>
              <a:ext cx="21647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2000" b="1" dirty="0">
                  <a:solidFill>
                    <a:srgbClr val="03543E"/>
                  </a:solidFill>
                </a:rPr>
                <a:t>Venue Hire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57AA0290-C7D9-4E6E-B6EF-25C85C049700}"/>
                </a:ext>
              </a:extLst>
            </p:cNvPr>
            <p:cNvSpPr txBox="1"/>
            <p:nvPr/>
          </p:nvSpPr>
          <p:spPr>
            <a:xfrm>
              <a:off x="4715064" y="4179008"/>
              <a:ext cx="21647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600" dirty="0"/>
                <a:t>details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="" xmlns:a16="http://schemas.microsoft.com/office/drawing/2014/main" id="{16E19800-CCA9-4834-81A0-0DC86AC226F8}"/>
                </a:ext>
              </a:extLst>
            </p:cNvPr>
            <p:cNvSpPr/>
            <p:nvPr/>
          </p:nvSpPr>
          <p:spPr>
            <a:xfrm>
              <a:off x="4798266" y="1759383"/>
              <a:ext cx="2091609" cy="2080716"/>
            </a:xfrm>
            <a:prstGeom prst="roundRect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6592" r="-26592"/>
              </a:stretch>
            </a:blipFill>
            <a:ln w="38100">
              <a:solidFill>
                <a:srgbClr val="03543E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4604C751-1B91-47E0-8072-30D5864C0336}"/>
              </a:ext>
            </a:extLst>
          </p:cNvPr>
          <p:cNvGrpSpPr/>
          <p:nvPr/>
        </p:nvGrpSpPr>
        <p:grpSpPr>
          <a:xfrm>
            <a:off x="5676258" y="1021278"/>
            <a:ext cx="2164704" cy="2805391"/>
            <a:chOff x="7153461" y="1721502"/>
            <a:chExt cx="2164704" cy="2805391"/>
          </a:xfrm>
        </p:grpSpPr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F8441F87-09BE-4155-9598-B92253230F77}"/>
                </a:ext>
              </a:extLst>
            </p:cNvPr>
            <p:cNvSpPr txBox="1"/>
            <p:nvPr/>
          </p:nvSpPr>
          <p:spPr>
            <a:xfrm>
              <a:off x="7153462" y="3844213"/>
              <a:ext cx="21647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2000" b="1" dirty="0">
                  <a:solidFill>
                    <a:srgbClr val="03543E"/>
                  </a:solidFill>
                </a:rPr>
                <a:t>Golf Days </a:t>
              </a:r>
              <a:r>
                <a:rPr lang="en-ZA" sz="1000" b="1" dirty="0">
                  <a:solidFill>
                    <a:srgbClr val="03543E"/>
                  </a:solidFill>
                </a:rPr>
                <a:t>(example)</a:t>
              </a:r>
              <a:endParaRPr lang="en-ZA" sz="2000" b="1" dirty="0">
                <a:solidFill>
                  <a:srgbClr val="03543E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05978411-3704-46D9-A0C8-95DF4282FFBF}"/>
                </a:ext>
              </a:extLst>
            </p:cNvPr>
            <p:cNvSpPr txBox="1"/>
            <p:nvPr/>
          </p:nvSpPr>
          <p:spPr>
            <a:xfrm>
              <a:off x="7153461" y="4188339"/>
              <a:ext cx="21647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600" dirty="0"/>
                <a:t>details</a:t>
              </a:r>
            </a:p>
          </p:txBody>
        </p:sp>
        <p:sp>
          <p:nvSpPr>
            <p:cNvPr id="27" name="Rectangle: Rounded Corners 14">
              <a:extLst>
                <a:ext uri="{FF2B5EF4-FFF2-40B4-BE49-F238E27FC236}">
                  <a16:creationId xmlns="" xmlns:a16="http://schemas.microsoft.com/office/drawing/2014/main" id="{D60B4333-A6A3-4D9B-B6CF-729A9B6DFD39}"/>
                </a:ext>
              </a:extLst>
            </p:cNvPr>
            <p:cNvSpPr/>
            <p:nvPr/>
          </p:nvSpPr>
          <p:spPr>
            <a:xfrm>
              <a:off x="7226556" y="1721502"/>
              <a:ext cx="2091609" cy="2080716"/>
            </a:xfrm>
            <a:prstGeom prst="roundRect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356" r="-3356"/>
              </a:stretch>
            </a:blipFill>
            <a:ln w="38100">
              <a:solidFill>
                <a:srgbClr val="03543E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884999" y="4100176"/>
            <a:ext cx="2091609" cy="2757824"/>
            <a:chOff x="5320705" y="4203172"/>
            <a:chExt cx="2091609" cy="2757824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8AB382AD-E14C-4956-89C9-DB05B8170363}"/>
                </a:ext>
              </a:extLst>
            </p:cNvPr>
            <p:cNvSpPr/>
            <p:nvPr/>
          </p:nvSpPr>
          <p:spPr>
            <a:xfrm>
              <a:off x="5320705" y="4203172"/>
              <a:ext cx="2091609" cy="2080716"/>
            </a:xfrm>
            <a:prstGeom prst="roundRect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>
              <a:solidFill>
                <a:srgbClr val="03543E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403129" y="6283888"/>
              <a:ext cx="200918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accent6">
                      <a:lumMod val="75000"/>
                    </a:schemeClr>
                  </a:solidFill>
                  <a:cs typeface="Aharoni" panose="02010803020104030203" pitchFamily="2" charset="-79"/>
                </a:rPr>
                <a:t>Kids Adventure</a:t>
              </a:r>
            </a:p>
            <a:p>
              <a:pPr algn="ctr"/>
              <a:r>
                <a:rPr lang="en-US" b="1" dirty="0" smtClean="0"/>
                <a:t>PUTT </a:t>
              </a:r>
              <a:r>
                <a:rPr lang="en-US" b="1" dirty="0" err="1" smtClean="0"/>
                <a:t>PUTT</a:t>
              </a:r>
              <a:endParaRPr lang="en-US" b="1" dirty="0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739308" y="1109743"/>
            <a:ext cx="2201513" cy="2782815"/>
            <a:chOff x="8739308" y="1109743"/>
            <a:chExt cx="2201513" cy="278281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9308" y="1109743"/>
              <a:ext cx="2201513" cy="216789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33" name="TextBox 32"/>
            <p:cNvSpPr txBox="1"/>
            <p:nvPr/>
          </p:nvSpPr>
          <p:spPr>
            <a:xfrm>
              <a:off x="8876373" y="3215450"/>
              <a:ext cx="189879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4C22"/>
                  </a:solidFill>
                </a:rPr>
                <a:t>Mini Golf</a:t>
              </a:r>
            </a:p>
            <a:p>
              <a:pPr algn="ctr"/>
              <a:r>
                <a:rPr lang="en-US" dirty="0" smtClean="0"/>
                <a:t>Kids Parties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3414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86404B9D-5FF7-45E1-9F7D-92430BCDF16D}"/>
              </a:ext>
            </a:extLst>
          </p:cNvPr>
          <p:cNvGrpSpPr/>
          <p:nvPr/>
        </p:nvGrpSpPr>
        <p:grpSpPr>
          <a:xfrm>
            <a:off x="2463280" y="1267427"/>
            <a:ext cx="2184917" cy="2767510"/>
            <a:chOff x="2276668" y="1759383"/>
            <a:chExt cx="2184917" cy="2767510"/>
          </a:xfrm>
        </p:grpSpPr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E55767F2-0D7C-47DA-82DF-FE4F112CB1D4}"/>
                </a:ext>
              </a:extLst>
            </p:cNvPr>
            <p:cNvSpPr txBox="1"/>
            <p:nvPr/>
          </p:nvSpPr>
          <p:spPr>
            <a:xfrm>
              <a:off x="2276669" y="3844213"/>
              <a:ext cx="21647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2000" b="1" dirty="0">
                  <a:solidFill>
                    <a:srgbClr val="03543E"/>
                  </a:solidFill>
                </a:rPr>
                <a:t>Conferences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B21C8377-42B9-4215-9EC0-163EF836F944}"/>
                </a:ext>
              </a:extLst>
            </p:cNvPr>
            <p:cNvSpPr txBox="1"/>
            <p:nvPr/>
          </p:nvSpPr>
          <p:spPr>
            <a:xfrm>
              <a:off x="2276668" y="4188339"/>
              <a:ext cx="21647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600" dirty="0"/>
                <a:t>details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="" xmlns:a16="http://schemas.microsoft.com/office/drawing/2014/main" id="{F89A0886-4269-4396-9F45-019C4AABD304}"/>
                </a:ext>
              </a:extLst>
            </p:cNvPr>
            <p:cNvSpPr/>
            <p:nvPr/>
          </p:nvSpPr>
          <p:spPr>
            <a:xfrm>
              <a:off x="2369976" y="1759383"/>
              <a:ext cx="2091609" cy="2080716"/>
            </a:xfrm>
            <a:prstGeom prst="roundRect">
              <a:avLst/>
            </a:prstGeom>
            <a:blipFill dpi="0"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>
              <a:solidFill>
                <a:srgbClr val="03543E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093785DC-D67E-4D2A-A031-B5684D674626}"/>
              </a:ext>
            </a:extLst>
          </p:cNvPr>
          <p:cNvGrpSpPr/>
          <p:nvPr/>
        </p:nvGrpSpPr>
        <p:grpSpPr>
          <a:xfrm>
            <a:off x="4800730" y="1256038"/>
            <a:ext cx="2211357" cy="2758179"/>
            <a:chOff x="4715064" y="1759383"/>
            <a:chExt cx="2211357" cy="2758179"/>
          </a:xfrm>
        </p:grpSpPr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3A8BC83F-0963-4882-9EE9-EE1174F41115}"/>
                </a:ext>
              </a:extLst>
            </p:cNvPr>
            <p:cNvSpPr txBox="1"/>
            <p:nvPr/>
          </p:nvSpPr>
          <p:spPr>
            <a:xfrm>
              <a:off x="4761718" y="3834882"/>
              <a:ext cx="21647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2000" b="1" dirty="0">
                  <a:solidFill>
                    <a:srgbClr val="03543E"/>
                  </a:solidFill>
                </a:rPr>
                <a:t>Parties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72B3CB00-4C0A-4919-BC20-464BD9C1257F}"/>
                </a:ext>
              </a:extLst>
            </p:cNvPr>
            <p:cNvSpPr txBox="1"/>
            <p:nvPr/>
          </p:nvSpPr>
          <p:spPr>
            <a:xfrm>
              <a:off x="4715064" y="4179008"/>
              <a:ext cx="21647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600" dirty="0"/>
                <a:t>details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="" xmlns:a16="http://schemas.microsoft.com/office/drawing/2014/main" id="{08C97183-3E60-44E4-8A0F-726E75FA0DF0}"/>
                </a:ext>
              </a:extLst>
            </p:cNvPr>
            <p:cNvSpPr/>
            <p:nvPr/>
          </p:nvSpPr>
          <p:spPr>
            <a:xfrm>
              <a:off x="4798266" y="1759383"/>
              <a:ext cx="2091609" cy="2080716"/>
            </a:xfrm>
            <a:prstGeom prst="roundRect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5405" t="-5366" r="-39501" b="-5366"/>
              </a:stretch>
            </a:blipFill>
            <a:ln w="38100">
              <a:solidFill>
                <a:srgbClr val="03543E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56347928-E0C5-4A2E-9FAD-269ED0223122}"/>
              </a:ext>
            </a:extLst>
          </p:cNvPr>
          <p:cNvGrpSpPr/>
          <p:nvPr/>
        </p:nvGrpSpPr>
        <p:grpSpPr>
          <a:xfrm>
            <a:off x="9644736" y="1266588"/>
            <a:ext cx="2211355" cy="2805391"/>
            <a:chOff x="9545205" y="1721502"/>
            <a:chExt cx="2211355" cy="2805391"/>
          </a:xfrm>
        </p:grpSpPr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C0A54BCD-ABF6-4917-9AD5-C7E5D5DFC7F9}"/>
                </a:ext>
              </a:extLst>
            </p:cNvPr>
            <p:cNvSpPr txBox="1"/>
            <p:nvPr/>
          </p:nvSpPr>
          <p:spPr>
            <a:xfrm>
              <a:off x="9591857" y="3844213"/>
              <a:ext cx="21647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2000" b="1" dirty="0">
                  <a:solidFill>
                    <a:srgbClr val="03543E"/>
                  </a:solidFill>
                </a:rPr>
                <a:t>Team Building </a:t>
              </a:r>
              <a:r>
                <a:rPr lang="en-ZA" sz="900" b="1" dirty="0">
                  <a:solidFill>
                    <a:srgbClr val="03543E"/>
                  </a:solidFill>
                </a:rPr>
                <a:t>example</a:t>
              </a:r>
              <a:endParaRPr lang="en-ZA" sz="2000" b="1" dirty="0">
                <a:solidFill>
                  <a:srgbClr val="03543E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E431DBB8-AB2C-4095-A98C-38A4697A40E6}"/>
                </a:ext>
              </a:extLst>
            </p:cNvPr>
            <p:cNvSpPr txBox="1"/>
            <p:nvPr/>
          </p:nvSpPr>
          <p:spPr>
            <a:xfrm>
              <a:off x="9545205" y="4188339"/>
              <a:ext cx="21647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600" dirty="0"/>
                <a:t>details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F98D5C63-77B8-4B10-BCD9-9D0393D8EEB8}"/>
                </a:ext>
              </a:extLst>
            </p:cNvPr>
            <p:cNvSpPr/>
            <p:nvPr/>
          </p:nvSpPr>
          <p:spPr>
            <a:xfrm>
              <a:off x="9654846" y="1721502"/>
              <a:ext cx="2091609" cy="2080716"/>
            </a:xfrm>
            <a:prstGeom prst="roundRect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7986" r="-17986"/>
              </a:stretch>
            </a:blipFill>
            <a:ln w="38100">
              <a:solidFill>
                <a:srgbClr val="03543E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sp>
        <p:nvSpPr>
          <p:cNvPr id="20" name="Title 1">
            <a:extLst>
              <a:ext uri="{FF2B5EF4-FFF2-40B4-BE49-F238E27FC236}">
                <a16:creationId xmlns="" xmlns:a16="http://schemas.microsoft.com/office/drawing/2014/main" id="{9CECC495-BF23-46CF-8C7B-C1B88F26F6B5}"/>
              </a:ext>
            </a:extLst>
          </p:cNvPr>
          <p:cNvSpPr txBox="1">
            <a:spLocks/>
          </p:cNvSpPr>
          <p:nvPr/>
        </p:nvSpPr>
        <p:spPr>
          <a:xfrm>
            <a:off x="3080672" y="242596"/>
            <a:ext cx="5526799" cy="643812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SPECIAL </a:t>
            </a:r>
            <a:r>
              <a:rPr lang="en-US" b="1" dirty="0" smtClean="0">
                <a:solidFill>
                  <a:srgbClr val="03543E"/>
                </a:solidFill>
              </a:rPr>
              <a:t>FACILITIES </a:t>
            </a:r>
            <a:endParaRPr lang="en-ZA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021EE68F-70DA-4BF1-9375-133ACA47B4DB}"/>
              </a:ext>
            </a:extLst>
          </p:cNvPr>
          <p:cNvCxnSpPr>
            <a:cxnSpLocks/>
          </p:cNvCxnSpPr>
          <p:nvPr/>
        </p:nvCxnSpPr>
        <p:spPr>
          <a:xfrm>
            <a:off x="3192639" y="886408"/>
            <a:ext cx="6214154" cy="0"/>
          </a:xfrm>
          <a:prstGeom prst="line">
            <a:avLst/>
          </a:prstGeom>
          <a:ln w="38100">
            <a:solidFill>
              <a:srgbClr val="0354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40DDB30C-A061-4F55-BB59-4A03A5A06CD8}"/>
              </a:ext>
            </a:extLst>
          </p:cNvPr>
          <p:cNvGrpSpPr/>
          <p:nvPr/>
        </p:nvGrpSpPr>
        <p:grpSpPr>
          <a:xfrm>
            <a:off x="7307284" y="1403429"/>
            <a:ext cx="2164704" cy="2805391"/>
            <a:chOff x="7153461" y="1721502"/>
            <a:chExt cx="2164704" cy="2805391"/>
          </a:xfrm>
        </p:grpSpPr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61EC0D4D-4306-4AF4-BB09-D850943938B6}"/>
                </a:ext>
              </a:extLst>
            </p:cNvPr>
            <p:cNvSpPr txBox="1"/>
            <p:nvPr/>
          </p:nvSpPr>
          <p:spPr>
            <a:xfrm>
              <a:off x="7153462" y="3844213"/>
              <a:ext cx="21647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2000" b="1" dirty="0">
                  <a:solidFill>
                    <a:srgbClr val="03543E"/>
                  </a:solidFill>
                </a:rPr>
                <a:t>Coffee Shop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A540D5FC-9FA1-4237-AE6C-71A00C30CF16}"/>
                </a:ext>
              </a:extLst>
            </p:cNvPr>
            <p:cNvSpPr txBox="1"/>
            <p:nvPr/>
          </p:nvSpPr>
          <p:spPr>
            <a:xfrm>
              <a:off x="7153461" y="4188339"/>
              <a:ext cx="21647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600" dirty="0"/>
                <a:t>details</a:t>
              </a:r>
            </a:p>
          </p:txBody>
        </p:sp>
        <p:sp>
          <p:nvSpPr>
            <p:cNvPr id="25" name="Rectangle: Rounded Corners 17">
              <a:extLst>
                <a:ext uri="{FF2B5EF4-FFF2-40B4-BE49-F238E27FC236}">
                  <a16:creationId xmlns="" xmlns:a16="http://schemas.microsoft.com/office/drawing/2014/main" id="{F80FA9D6-E671-4A9B-AE80-E06DD14A0ADF}"/>
                </a:ext>
              </a:extLst>
            </p:cNvPr>
            <p:cNvSpPr/>
            <p:nvPr/>
          </p:nvSpPr>
          <p:spPr>
            <a:xfrm>
              <a:off x="7226556" y="1721502"/>
              <a:ext cx="2091609" cy="2080716"/>
            </a:xfrm>
            <a:prstGeom prst="roundRect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3149" r="-23149"/>
              </a:stretch>
            </a:blipFill>
            <a:ln w="38100">
              <a:solidFill>
                <a:srgbClr val="03543E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</p:spTree>
    <p:extLst>
      <p:ext uri="{BB962C8B-B14F-4D97-AF65-F5344CB8AC3E}">
        <p14:creationId xmlns:p14="http://schemas.microsoft.com/office/powerpoint/2010/main" val="198885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86404B9D-5FF7-45E1-9F7D-92430BCDF16D}"/>
              </a:ext>
            </a:extLst>
          </p:cNvPr>
          <p:cNvGrpSpPr/>
          <p:nvPr/>
        </p:nvGrpSpPr>
        <p:grpSpPr>
          <a:xfrm>
            <a:off x="2276668" y="1759383"/>
            <a:ext cx="2181308" cy="2767510"/>
            <a:chOff x="2276668" y="1759383"/>
            <a:chExt cx="2181308" cy="2767510"/>
          </a:xfrm>
        </p:grpSpPr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E55767F2-0D7C-47DA-82DF-FE4F112CB1D4}"/>
                </a:ext>
              </a:extLst>
            </p:cNvPr>
            <p:cNvSpPr txBox="1"/>
            <p:nvPr/>
          </p:nvSpPr>
          <p:spPr>
            <a:xfrm>
              <a:off x="2276669" y="3844213"/>
              <a:ext cx="21647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2000" b="1" dirty="0">
                  <a:solidFill>
                    <a:srgbClr val="03543E"/>
                  </a:solidFill>
                </a:rPr>
                <a:t>Market Day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B21C8377-42B9-4215-9EC0-163EF836F944}"/>
                </a:ext>
              </a:extLst>
            </p:cNvPr>
            <p:cNvSpPr txBox="1"/>
            <p:nvPr/>
          </p:nvSpPr>
          <p:spPr>
            <a:xfrm>
              <a:off x="2276668" y="4188339"/>
              <a:ext cx="21647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600" dirty="0"/>
                <a:t>details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="" xmlns:a16="http://schemas.microsoft.com/office/drawing/2014/main" id="{F89A0886-4269-4396-9F45-019C4AABD304}"/>
                </a:ext>
              </a:extLst>
            </p:cNvPr>
            <p:cNvSpPr/>
            <p:nvPr/>
          </p:nvSpPr>
          <p:spPr>
            <a:xfrm>
              <a:off x="2369976" y="1759383"/>
              <a:ext cx="2088000" cy="2080716"/>
            </a:xfrm>
            <a:prstGeom prst="roundRect">
              <a:avLst/>
            </a:prstGeom>
            <a:blipFill dpi="0"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638" t="-12286" r="-1810" b="-12286"/>
              </a:stretch>
            </a:blipFill>
            <a:ln w="38100">
              <a:solidFill>
                <a:srgbClr val="03543E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093785DC-D67E-4D2A-A031-B5684D674626}"/>
              </a:ext>
            </a:extLst>
          </p:cNvPr>
          <p:cNvGrpSpPr/>
          <p:nvPr/>
        </p:nvGrpSpPr>
        <p:grpSpPr>
          <a:xfrm>
            <a:off x="4715064" y="1759383"/>
            <a:ext cx="2211357" cy="2758179"/>
            <a:chOff x="4715064" y="1759383"/>
            <a:chExt cx="2211357" cy="2758179"/>
          </a:xfrm>
        </p:grpSpPr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3A8BC83F-0963-4882-9EE9-EE1174F41115}"/>
                </a:ext>
              </a:extLst>
            </p:cNvPr>
            <p:cNvSpPr txBox="1"/>
            <p:nvPr/>
          </p:nvSpPr>
          <p:spPr>
            <a:xfrm>
              <a:off x="4761718" y="3834882"/>
              <a:ext cx="21647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2000" b="1" dirty="0">
                  <a:solidFill>
                    <a:srgbClr val="03543E"/>
                  </a:solidFill>
                </a:rPr>
                <a:t>Sunday Buffet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72B3CB00-4C0A-4919-BC20-464BD9C1257F}"/>
                </a:ext>
              </a:extLst>
            </p:cNvPr>
            <p:cNvSpPr txBox="1"/>
            <p:nvPr/>
          </p:nvSpPr>
          <p:spPr>
            <a:xfrm>
              <a:off x="4715064" y="4179008"/>
              <a:ext cx="21647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600" dirty="0"/>
                <a:t>details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="" xmlns:a16="http://schemas.microsoft.com/office/drawing/2014/main" id="{08C97183-3E60-44E4-8A0F-726E75FA0DF0}"/>
                </a:ext>
              </a:extLst>
            </p:cNvPr>
            <p:cNvSpPr/>
            <p:nvPr/>
          </p:nvSpPr>
          <p:spPr>
            <a:xfrm>
              <a:off x="4798266" y="1759383"/>
              <a:ext cx="2091609" cy="2080716"/>
            </a:xfrm>
            <a:prstGeom prst="roundRect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1962" r="-11962"/>
              </a:stretch>
            </a:blipFill>
            <a:ln w="38100">
              <a:solidFill>
                <a:srgbClr val="03543E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4604C751-1B91-47E0-8072-30D5864C0336}"/>
              </a:ext>
            </a:extLst>
          </p:cNvPr>
          <p:cNvGrpSpPr/>
          <p:nvPr/>
        </p:nvGrpSpPr>
        <p:grpSpPr>
          <a:xfrm>
            <a:off x="7153461" y="1721502"/>
            <a:ext cx="2164704" cy="2805391"/>
            <a:chOff x="7153461" y="1721502"/>
            <a:chExt cx="2164704" cy="2805391"/>
          </a:xfrm>
        </p:grpSpPr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F8441F87-09BE-4155-9598-B92253230F77}"/>
                </a:ext>
              </a:extLst>
            </p:cNvPr>
            <p:cNvSpPr txBox="1"/>
            <p:nvPr/>
          </p:nvSpPr>
          <p:spPr>
            <a:xfrm>
              <a:off x="7153462" y="3844213"/>
              <a:ext cx="21647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2000" b="1" dirty="0">
                  <a:solidFill>
                    <a:srgbClr val="03543E"/>
                  </a:solidFill>
                </a:rPr>
                <a:t>Weddings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05978411-3704-46D9-A0C8-95DF4282FFBF}"/>
                </a:ext>
              </a:extLst>
            </p:cNvPr>
            <p:cNvSpPr txBox="1"/>
            <p:nvPr/>
          </p:nvSpPr>
          <p:spPr>
            <a:xfrm>
              <a:off x="7153461" y="4188339"/>
              <a:ext cx="21647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600" dirty="0"/>
                <a:t>details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="" xmlns:a16="http://schemas.microsoft.com/office/drawing/2014/main" id="{D60B4333-A6A3-4D9B-B6CF-729A9B6DFD39}"/>
                </a:ext>
              </a:extLst>
            </p:cNvPr>
            <p:cNvSpPr/>
            <p:nvPr/>
          </p:nvSpPr>
          <p:spPr>
            <a:xfrm>
              <a:off x="7226556" y="1721502"/>
              <a:ext cx="2091609" cy="2080716"/>
            </a:xfrm>
            <a:prstGeom prst="roundRect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9380" r="-9380"/>
              </a:stretch>
            </a:blipFill>
            <a:ln w="38100">
              <a:solidFill>
                <a:srgbClr val="03543E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sp>
        <p:nvSpPr>
          <p:cNvPr id="20" name="Title 1">
            <a:extLst>
              <a:ext uri="{FF2B5EF4-FFF2-40B4-BE49-F238E27FC236}">
                <a16:creationId xmlns="" xmlns:a16="http://schemas.microsoft.com/office/drawing/2014/main" id="{07864CBC-F4B5-4C29-9F5A-D9365B1F8EC5}"/>
              </a:ext>
            </a:extLst>
          </p:cNvPr>
          <p:cNvSpPr txBox="1">
            <a:spLocks/>
          </p:cNvSpPr>
          <p:nvPr/>
        </p:nvSpPr>
        <p:spPr>
          <a:xfrm>
            <a:off x="3080672" y="242596"/>
            <a:ext cx="5526799" cy="643812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SPECIAL </a:t>
            </a:r>
            <a:r>
              <a:rPr lang="en-US" b="1" dirty="0">
                <a:solidFill>
                  <a:srgbClr val="03543E"/>
                </a:solidFill>
              </a:rPr>
              <a:t>EVENTS</a:t>
            </a:r>
            <a:endParaRPr lang="en-ZA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6904CE08-DF54-4194-B103-33DF01836F7E}"/>
              </a:ext>
            </a:extLst>
          </p:cNvPr>
          <p:cNvCxnSpPr>
            <a:cxnSpLocks/>
          </p:cNvCxnSpPr>
          <p:nvPr/>
        </p:nvCxnSpPr>
        <p:spPr>
          <a:xfrm>
            <a:off x="3192639" y="886408"/>
            <a:ext cx="6214154" cy="0"/>
          </a:xfrm>
          <a:prstGeom prst="line">
            <a:avLst/>
          </a:prstGeom>
          <a:ln w="38100">
            <a:solidFill>
              <a:srgbClr val="0354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4604C751-1B91-47E0-8072-30D5864C0336}"/>
              </a:ext>
            </a:extLst>
          </p:cNvPr>
          <p:cNvGrpSpPr/>
          <p:nvPr/>
        </p:nvGrpSpPr>
        <p:grpSpPr>
          <a:xfrm>
            <a:off x="9545205" y="1712171"/>
            <a:ext cx="2164704" cy="2805391"/>
            <a:chOff x="7153461" y="1721502"/>
            <a:chExt cx="2164704" cy="2805391"/>
          </a:xfrm>
        </p:grpSpPr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F8441F87-09BE-4155-9598-B92253230F77}"/>
                </a:ext>
              </a:extLst>
            </p:cNvPr>
            <p:cNvSpPr txBox="1"/>
            <p:nvPr/>
          </p:nvSpPr>
          <p:spPr>
            <a:xfrm>
              <a:off x="7153462" y="3844213"/>
              <a:ext cx="21647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2000" b="1" dirty="0" err="1" smtClean="0">
                  <a:solidFill>
                    <a:srgbClr val="03543E"/>
                  </a:solidFill>
                </a:rPr>
                <a:t>Run&amp;Walk</a:t>
              </a:r>
              <a:r>
                <a:rPr lang="en-ZA" sz="2000" b="1" dirty="0" smtClean="0">
                  <a:solidFill>
                    <a:srgbClr val="03543E"/>
                  </a:solidFill>
                </a:rPr>
                <a:t> for life</a:t>
              </a:r>
              <a:endParaRPr lang="en-ZA" sz="2000" b="1" dirty="0">
                <a:solidFill>
                  <a:srgbClr val="03543E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05978411-3704-46D9-A0C8-95DF4282FFBF}"/>
                </a:ext>
              </a:extLst>
            </p:cNvPr>
            <p:cNvSpPr txBox="1"/>
            <p:nvPr/>
          </p:nvSpPr>
          <p:spPr>
            <a:xfrm>
              <a:off x="7153461" y="4188339"/>
              <a:ext cx="21647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600" dirty="0"/>
                <a:t>details</a:t>
              </a:r>
            </a:p>
          </p:txBody>
        </p:sp>
        <p:sp>
          <p:nvSpPr>
            <p:cNvPr id="25" name="Rectangle: Rounded Corners 14">
              <a:extLst>
                <a:ext uri="{FF2B5EF4-FFF2-40B4-BE49-F238E27FC236}">
                  <a16:creationId xmlns="" xmlns:a16="http://schemas.microsoft.com/office/drawing/2014/main" id="{D60B4333-A6A3-4D9B-B6CF-729A9B6DFD39}"/>
                </a:ext>
              </a:extLst>
            </p:cNvPr>
            <p:cNvSpPr/>
            <p:nvPr/>
          </p:nvSpPr>
          <p:spPr>
            <a:xfrm>
              <a:off x="7226556" y="1721502"/>
              <a:ext cx="2091609" cy="2080716"/>
            </a:xfrm>
            <a:prstGeom prst="roundRect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9380" r="-9380"/>
              </a:stretch>
            </a:blipFill>
            <a:ln w="38100">
              <a:solidFill>
                <a:srgbClr val="03543E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</p:spTree>
    <p:extLst>
      <p:ext uri="{BB962C8B-B14F-4D97-AF65-F5344CB8AC3E}">
        <p14:creationId xmlns:p14="http://schemas.microsoft.com/office/powerpoint/2010/main" val="381670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EEF78BBB-ED28-4418-96C7-791DB6532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4075" y="2052735"/>
            <a:ext cx="4590660" cy="1016842"/>
          </a:xfrm>
        </p:spPr>
        <p:txBody>
          <a:bodyPr>
            <a:normAutofit fontScale="90000"/>
          </a:bodyPr>
          <a:lstStyle/>
          <a:p>
            <a:r>
              <a:rPr lang="en-ZA" sz="4600" dirty="0">
                <a:solidFill>
                  <a:schemeClr val="bg1"/>
                </a:solidFill>
              </a:rPr>
              <a:t>MARKETING  OPPORTUNITIES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="" xmlns:a16="http://schemas.microsoft.com/office/drawing/2014/main" id="{3B494117-6F21-425F-94A9-51B6981B9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34074" y="3069577"/>
            <a:ext cx="4395302" cy="2810228"/>
          </a:xfrm>
        </p:spPr>
        <p:txBody>
          <a:bodyPr>
            <a:normAutofit/>
          </a:bodyPr>
          <a:lstStyle/>
          <a:p>
            <a:r>
              <a:rPr lang="en-ZA" sz="2000" i="1" dirty="0" smtClean="0">
                <a:solidFill>
                  <a:schemeClr val="bg1"/>
                </a:solidFill>
              </a:rPr>
              <a:t> Signage </a:t>
            </a:r>
            <a:r>
              <a:rPr lang="en-ZA" sz="2000" i="1" dirty="0">
                <a:solidFill>
                  <a:schemeClr val="bg1"/>
                </a:solidFill>
              </a:rPr>
              <a:t>on Tee Boxes</a:t>
            </a:r>
          </a:p>
          <a:p>
            <a:r>
              <a:rPr lang="en-ZA" sz="2000" i="1" dirty="0">
                <a:solidFill>
                  <a:schemeClr val="bg1"/>
                </a:solidFill>
              </a:rPr>
              <a:t>Signage </a:t>
            </a:r>
            <a:r>
              <a:rPr lang="en-ZA" sz="2000" i="1" dirty="0" smtClean="0">
                <a:solidFill>
                  <a:schemeClr val="bg1"/>
                </a:solidFill>
              </a:rPr>
              <a:t>at Putt-Putt</a:t>
            </a:r>
            <a:endParaRPr lang="en-ZA" sz="2000" i="1" dirty="0">
              <a:solidFill>
                <a:schemeClr val="bg1"/>
              </a:solidFill>
            </a:endParaRPr>
          </a:p>
          <a:p>
            <a:r>
              <a:rPr lang="en-ZA" sz="2000" i="1" dirty="0" smtClean="0">
                <a:solidFill>
                  <a:schemeClr val="bg1"/>
                </a:solidFill>
              </a:rPr>
              <a:t>Corporate Memberships </a:t>
            </a:r>
            <a:endParaRPr lang="en-ZA" sz="2000" i="1" dirty="0">
              <a:solidFill>
                <a:schemeClr val="bg1"/>
              </a:solidFill>
            </a:endParaRPr>
          </a:p>
          <a:p>
            <a:r>
              <a:rPr lang="en-ZA" sz="2000" i="1" dirty="0">
                <a:solidFill>
                  <a:schemeClr val="bg1"/>
                </a:solidFill>
              </a:rPr>
              <a:t>Golf Days</a:t>
            </a:r>
          </a:p>
          <a:p>
            <a:r>
              <a:rPr lang="en-ZA" sz="2000" i="1" dirty="0">
                <a:solidFill>
                  <a:schemeClr val="bg1"/>
                </a:solidFill>
              </a:rPr>
              <a:t>Branding of Golf Carts</a:t>
            </a:r>
          </a:p>
          <a:p>
            <a:r>
              <a:rPr lang="en-ZA" sz="2000" i="1" dirty="0" smtClean="0">
                <a:solidFill>
                  <a:schemeClr val="bg1"/>
                </a:solidFill>
              </a:rPr>
              <a:t>Sponsorships</a:t>
            </a:r>
          </a:p>
          <a:p>
            <a:r>
              <a:rPr lang="en-ZA" sz="2000" i="1" dirty="0" smtClean="0">
                <a:solidFill>
                  <a:schemeClr val="bg1"/>
                </a:solidFill>
              </a:rPr>
              <a:t>Social Media </a:t>
            </a:r>
          </a:p>
          <a:p>
            <a:endParaRPr lang="en-ZA" sz="2000" i="1" dirty="0">
              <a:solidFill>
                <a:schemeClr val="bg1"/>
              </a:solidFill>
            </a:endParaRPr>
          </a:p>
          <a:p>
            <a:endParaRPr lang="en-ZA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557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EEF78BBB-ED28-4418-96C7-791DB6532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4075" y="2052735"/>
            <a:ext cx="4590660" cy="1016842"/>
          </a:xfrm>
        </p:spPr>
        <p:txBody>
          <a:bodyPr>
            <a:normAutofit fontScale="90000"/>
          </a:bodyPr>
          <a:lstStyle/>
          <a:p>
            <a:r>
              <a:rPr lang="en-ZA" sz="4600" dirty="0">
                <a:solidFill>
                  <a:schemeClr val="bg1"/>
                </a:solidFill>
              </a:rPr>
              <a:t>MARKETING  PACKAGES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="" xmlns:a16="http://schemas.microsoft.com/office/drawing/2014/main" id="{3B494117-6F21-425F-94A9-51B6981B9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34074" y="3069577"/>
            <a:ext cx="4395302" cy="3075729"/>
          </a:xfrm>
        </p:spPr>
        <p:txBody>
          <a:bodyPr>
            <a:normAutofit/>
          </a:bodyPr>
          <a:lstStyle/>
          <a:p>
            <a:r>
              <a:rPr lang="en-ZA" sz="2000" i="1" dirty="0" smtClean="0">
                <a:solidFill>
                  <a:schemeClr val="bg1"/>
                </a:solidFill>
              </a:rPr>
              <a:t>Bronze		R35 000</a:t>
            </a:r>
          </a:p>
          <a:p>
            <a:r>
              <a:rPr lang="en-ZA" sz="2000" i="1" dirty="0" smtClean="0">
                <a:solidFill>
                  <a:schemeClr val="bg1"/>
                </a:solidFill>
              </a:rPr>
              <a:t>Silver		R40 000</a:t>
            </a:r>
          </a:p>
          <a:p>
            <a:r>
              <a:rPr lang="en-ZA" sz="2000" i="1" dirty="0" smtClean="0">
                <a:solidFill>
                  <a:schemeClr val="bg1"/>
                </a:solidFill>
              </a:rPr>
              <a:t>Chrome		R45 000</a:t>
            </a:r>
          </a:p>
          <a:p>
            <a:r>
              <a:rPr lang="en-ZA" sz="2000" i="1" dirty="0" smtClean="0">
                <a:solidFill>
                  <a:schemeClr val="bg1"/>
                </a:solidFill>
              </a:rPr>
              <a:t>Gold 		R50 000</a:t>
            </a:r>
          </a:p>
          <a:p>
            <a:r>
              <a:rPr lang="en-ZA" sz="2000" i="1" dirty="0" smtClean="0">
                <a:solidFill>
                  <a:schemeClr val="bg1"/>
                </a:solidFill>
              </a:rPr>
              <a:t>Nickel 		R55 000</a:t>
            </a:r>
          </a:p>
          <a:p>
            <a:r>
              <a:rPr lang="en-ZA" sz="2000" i="1" dirty="0" smtClean="0">
                <a:solidFill>
                  <a:schemeClr val="bg1"/>
                </a:solidFill>
              </a:rPr>
              <a:t>Platinum	R60 000</a:t>
            </a:r>
            <a:endParaRPr lang="en-ZA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9852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="" xmlns:a16="http://schemas.microsoft.com/office/drawing/2014/main" id="{3A7DCCAC-2971-4DF8-99FB-B20A77FD01CF}"/>
              </a:ext>
            </a:extLst>
          </p:cNvPr>
          <p:cNvSpPr txBox="1">
            <a:spLocks/>
          </p:cNvSpPr>
          <p:nvPr/>
        </p:nvSpPr>
        <p:spPr>
          <a:xfrm>
            <a:off x="3080672" y="242596"/>
            <a:ext cx="5526799" cy="643812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MARKETING </a:t>
            </a:r>
            <a:r>
              <a:rPr lang="en-US" b="1" dirty="0">
                <a:solidFill>
                  <a:srgbClr val="03543E"/>
                </a:solidFill>
              </a:rPr>
              <a:t>PACKAGES</a:t>
            </a:r>
            <a:endParaRPr lang="en-ZA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ED5EC21D-7773-4939-AD6A-2E523459671C}"/>
              </a:ext>
            </a:extLst>
          </p:cNvPr>
          <p:cNvCxnSpPr>
            <a:cxnSpLocks/>
          </p:cNvCxnSpPr>
          <p:nvPr/>
        </p:nvCxnSpPr>
        <p:spPr>
          <a:xfrm>
            <a:off x="3192639" y="886408"/>
            <a:ext cx="6214154" cy="0"/>
          </a:xfrm>
          <a:prstGeom prst="line">
            <a:avLst/>
          </a:prstGeom>
          <a:ln w="38100">
            <a:solidFill>
              <a:srgbClr val="0354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Table 11">
            <a:extLst>
              <a:ext uri="{FF2B5EF4-FFF2-40B4-BE49-F238E27FC236}">
                <a16:creationId xmlns="" xmlns:a16="http://schemas.microsoft.com/office/drawing/2014/main" id="{ABC26829-8834-4D94-AFDF-3C77BBD2DE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9680550"/>
              </p:ext>
            </p:extLst>
          </p:nvPr>
        </p:nvGraphicFramePr>
        <p:xfrm>
          <a:off x="2671744" y="1088212"/>
          <a:ext cx="9107843" cy="4069375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4172809">
                  <a:extLst>
                    <a:ext uri="{9D8B030D-6E8A-4147-A177-3AD203B41FA5}">
                      <a16:colId xmlns="" xmlns:a16="http://schemas.microsoft.com/office/drawing/2014/main" val="920690753"/>
                    </a:ext>
                  </a:extLst>
                </a:gridCol>
                <a:gridCol w="995082">
                  <a:extLst>
                    <a:ext uri="{9D8B030D-6E8A-4147-A177-3AD203B41FA5}">
                      <a16:colId xmlns="" xmlns:a16="http://schemas.microsoft.com/office/drawing/2014/main" val="625418031"/>
                    </a:ext>
                  </a:extLst>
                </a:gridCol>
                <a:gridCol w="3160059">
                  <a:extLst>
                    <a:ext uri="{9D8B030D-6E8A-4147-A177-3AD203B41FA5}">
                      <a16:colId xmlns="" xmlns:a16="http://schemas.microsoft.com/office/drawing/2014/main" val="2894238729"/>
                    </a:ext>
                  </a:extLst>
                </a:gridCol>
                <a:gridCol w="328905">
                  <a:extLst>
                    <a:ext uri="{9D8B030D-6E8A-4147-A177-3AD203B41FA5}">
                      <a16:colId xmlns="" xmlns:a16="http://schemas.microsoft.com/office/drawing/2014/main" val="1643199369"/>
                    </a:ext>
                  </a:extLst>
                </a:gridCol>
                <a:gridCol w="225494">
                  <a:extLst>
                    <a:ext uri="{9D8B030D-6E8A-4147-A177-3AD203B41FA5}">
                      <a16:colId xmlns="" xmlns:a16="http://schemas.microsoft.com/office/drawing/2014/main" val="4126535016"/>
                    </a:ext>
                  </a:extLst>
                </a:gridCol>
                <a:gridCol w="225494">
                  <a:extLst>
                    <a:ext uri="{9D8B030D-6E8A-4147-A177-3AD203B41FA5}">
                      <a16:colId xmlns="" xmlns:a16="http://schemas.microsoft.com/office/drawing/2014/main" val="1270004806"/>
                    </a:ext>
                  </a:extLst>
                </a:gridCol>
              </a:tblGrid>
              <a:tr h="672146">
                <a:tc rowSpan="2">
                  <a:txBody>
                    <a:bodyPr/>
                    <a:lstStyle/>
                    <a:p>
                      <a:pPr algn="l"/>
                      <a:r>
                        <a:rPr lang="en-ZA" sz="2000" dirty="0">
                          <a:solidFill>
                            <a:schemeClr val="bg1"/>
                          </a:solidFill>
                        </a:rPr>
                        <a:t>PLAN FEATURES</a:t>
                      </a:r>
                    </a:p>
                  </a:txBody>
                  <a:tcPr marL="89654" marR="89654" marT="44827" marB="44827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8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ZA" sz="1800" dirty="0">
                        <a:solidFill>
                          <a:schemeClr val="bg1"/>
                        </a:solidFill>
                      </a:endParaRPr>
                    </a:p>
                  </a:txBody>
                  <a:tcPr marL="100047" marR="100047" marT="50024" marB="5002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8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ZA" sz="1800" dirty="0">
                        <a:solidFill>
                          <a:schemeClr val="bg1"/>
                        </a:solidFill>
                      </a:endParaRPr>
                    </a:p>
                  </a:txBody>
                  <a:tcPr marL="100047" marR="100047" marT="50024" marB="50024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8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ZA" sz="1800" dirty="0">
                        <a:solidFill>
                          <a:schemeClr val="bg1"/>
                        </a:solidFill>
                      </a:endParaRPr>
                    </a:p>
                  </a:txBody>
                  <a:tcPr marL="100047" marR="100047" marT="50024" marB="50024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1800" dirty="0">
                        <a:solidFill>
                          <a:schemeClr val="bg1"/>
                        </a:solidFill>
                      </a:endParaRPr>
                    </a:p>
                  </a:txBody>
                  <a:tcPr marL="100047" marR="100047" marT="50024" marB="50024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1800" dirty="0">
                        <a:solidFill>
                          <a:schemeClr val="bg1"/>
                        </a:solidFill>
                      </a:endParaRPr>
                    </a:p>
                  </a:txBody>
                  <a:tcPr marL="100047" marR="100047" marT="50024" marB="50024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09257845"/>
                  </a:ext>
                </a:extLst>
              </a:tr>
              <a:tr h="243254"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ZA" sz="2000" dirty="0">
                        <a:solidFill>
                          <a:schemeClr val="bg1"/>
                        </a:solidFill>
                      </a:endParaRPr>
                    </a:p>
                  </a:txBody>
                  <a:tcPr marL="100047" marR="100047" marT="50024" marB="5002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ZA" sz="2000" dirty="0">
                        <a:solidFill>
                          <a:schemeClr val="bg1"/>
                        </a:solidFill>
                      </a:endParaRPr>
                    </a:p>
                  </a:txBody>
                  <a:tcPr marL="100047" marR="100047" marT="50024" marB="50024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ZA" sz="2000" dirty="0">
                        <a:solidFill>
                          <a:schemeClr val="bg1"/>
                        </a:solidFill>
                      </a:endParaRPr>
                    </a:p>
                  </a:txBody>
                  <a:tcPr marL="100047" marR="100047" marT="50024" marB="50024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ZA" sz="2000" dirty="0">
                        <a:solidFill>
                          <a:schemeClr val="bg1"/>
                        </a:solidFill>
                      </a:endParaRPr>
                    </a:p>
                  </a:txBody>
                  <a:tcPr marL="100047" marR="100047" marT="50024" marB="50024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ZA" sz="2000" dirty="0">
                        <a:solidFill>
                          <a:schemeClr val="bg1"/>
                        </a:solidFill>
                      </a:endParaRPr>
                    </a:p>
                  </a:txBody>
                  <a:tcPr marL="100047" marR="100047" marT="50024" marB="50024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999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37231394"/>
                  </a:ext>
                </a:extLst>
              </a:tr>
              <a:tr h="427483">
                <a:tc>
                  <a:txBody>
                    <a:bodyPr/>
                    <a:lstStyle/>
                    <a:p>
                      <a:pPr algn="l"/>
                      <a:r>
                        <a:rPr lang="en-ZA" sz="2000" dirty="0" smtClean="0">
                          <a:solidFill>
                            <a:schemeClr val="bg1"/>
                          </a:solidFill>
                        </a:rPr>
                        <a:t>Tee to Green Hole Sponsors</a:t>
                      </a:r>
                      <a:endParaRPr lang="en-ZA" sz="2000" dirty="0">
                        <a:solidFill>
                          <a:schemeClr val="bg1"/>
                        </a:solidFill>
                      </a:endParaRPr>
                    </a:p>
                  </a:txBody>
                  <a:tcPr marL="100047" marR="100047" marT="50024" marB="50024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2000" b="1" dirty="0"/>
                    </a:p>
                  </a:txBody>
                  <a:tcPr marL="100047" marR="100047" marT="50024" marB="5002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ZA" sz="2000" b="1" dirty="0" smtClean="0">
                          <a:sym typeface="Wingdings" panose="05000000000000000000" pitchFamily="2" charset="2"/>
                        </a:rPr>
                        <a:t> R2000 – 5000</a:t>
                      </a:r>
                      <a:endParaRPr lang="en-ZA" sz="2000" b="1" dirty="0"/>
                    </a:p>
                  </a:txBody>
                  <a:tcPr marL="100047" marR="100047" marT="50024" marB="50024"/>
                </a:tc>
                <a:tc>
                  <a:txBody>
                    <a:bodyPr/>
                    <a:lstStyle/>
                    <a:p>
                      <a:pPr algn="ctr"/>
                      <a:endParaRPr lang="en-ZA" sz="2000" b="1" dirty="0"/>
                    </a:p>
                  </a:txBody>
                  <a:tcPr marL="100047" marR="100047" marT="50024" marB="50024"/>
                </a:tc>
                <a:tc>
                  <a:txBody>
                    <a:bodyPr/>
                    <a:lstStyle/>
                    <a:p>
                      <a:pPr algn="ctr"/>
                      <a:endParaRPr lang="en-ZA" sz="2000" b="1" dirty="0"/>
                    </a:p>
                  </a:txBody>
                  <a:tcPr marL="100047" marR="100047" marT="50024" marB="50024"/>
                </a:tc>
                <a:tc>
                  <a:txBody>
                    <a:bodyPr/>
                    <a:lstStyle/>
                    <a:p>
                      <a:pPr algn="ctr"/>
                      <a:endParaRPr lang="en-ZA" sz="2000" b="1" dirty="0"/>
                    </a:p>
                  </a:txBody>
                  <a:tcPr marL="100047" marR="100047" marT="50024" marB="50024"/>
                </a:tc>
                <a:extLst>
                  <a:ext uri="{0D108BD9-81ED-4DB2-BD59-A6C34878D82A}">
                    <a16:rowId xmlns="" xmlns:a16="http://schemas.microsoft.com/office/drawing/2014/main" val="4070075642"/>
                  </a:ext>
                </a:extLst>
              </a:tr>
              <a:tr h="427483">
                <a:tc>
                  <a:txBody>
                    <a:bodyPr/>
                    <a:lstStyle/>
                    <a:p>
                      <a:pPr algn="l"/>
                      <a:r>
                        <a:rPr lang="en-ZA" sz="2000" dirty="0">
                          <a:solidFill>
                            <a:schemeClr val="bg1"/>
                          </a:solidFill>
                        </a:rPr>
                        <a:t>Social Media</a:t>
                      </a:r>
                    </a:p>
                  </a:txBody>
                  <a:tcPr marL="100047" marR="100047" marT="50024" marB="50024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ctr">
                        <a:buFont typeface="Wingdings" panose="05000000000000000000" pitchFamily="2" charset="2"/>
                        <a:buChar char="ü"/>
                      </a:pPr>
                      <a:endParaRPr lang="en-ZA" sz="2000" b="1" dirty="0"/>
                    </a:p>
                  </a:txBody>
                  <a:tcPr marL="100047" marR="100047" marT="50024" marB="50024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ZA" sz="2000" b="1" dirty="0" smtClean="0"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ZA" sz="2000" b="1" dirty="0" smtClean="0">
                          <a:sym typeface="Wingdings" panose="05000000000000000000" pitchFamily="2" charset="2"/>
                        </a:rPr>
                        <a:t>R2000</a:t>
                      </a:r>
                      <a:endParaRPr lang="en-ZA" sz="2000" b="1" dirty="0"/>
                    </a:p>
                  </a:txBody>
                  <a:tcPr marL="100047" marR="100047" marT="50024" marB="50024"/>
                </a:tc>
                <a:tc>
                  <a:txBody>
                    <a:bodyPr/>
                    <a:lstStyle/>
                    <a:p>
                      <a:pPr algn="ctr"/>
                      <a:endParaRPr lang="en-ZA" sz="2000" b="1" dirty="0"/>
                    </a:p>
                  </a:txBody>
                  <a:tcPr marL="100047" marR="100047" marT="50024" marB="50024"/>
                </a:tc>
                <a:tc>
                  <a:txBody>
                    <a:bodyPr/>
                    <a:lstStyle/>
                    <a:p>
                      <a:pPr algn="ctr"/>
                      <a:endParaRPr lang="en-ZA" sz="2000" b="1" dirty="0"/>
                    </a:p>
                  </a:txBody>
                  <a:tcPr marL="100047" marR="100047" marT="50024" marB="50024"/>
                </a:tc>
                <a:tc>
                  <a:txBody>
                    <a:bodyPr/>
                    <a:lstStyle/>
                    <a:p>
                      <a:pPr algn="ctr"/>
                      <a:endParaRPr lang="en-ZA" sz="2000" b="1" dirty="0"/>
                    </a:p>
                  </a:txBody>
                  <a:tcPr marL="100047" marR="100047" marT="50024" marB="50024"/>
                </a:tc>
                <a:extLst>
                  <a:ext uri="{0D108BD9-81ED-4DB2-BD59-A6C34878D82A}">
                    <a16:rowId xmlns="" xmlns:a16="http://schemas.microsoft.com/office/drawing/2014/main" val="707927070"/>
                  </a:ext>
                </a:extLst>
              </a:tr>
              <a:tr h="427483">
                <a:tc>
                  <a:txBody>
                    <a:bodyPr/>
                    <a:lstStyle/>
                    <a:p>
                      <a:pPr algn="l"/>
                      <a:r>
                        <a:rPr lang="en-ZA" sz="2000" dirty="0" smtClean="0">
                          <a:solidFill>
                            <a:schemeClr val="bg1"/>
                          </a:solidFill>
                        </a:rPr>
                        <a:t>Advertisement at passage to Pro Shop </a:t>
                      </a:r>
                      <a:endParaRPr lang="en-ZA" sz="2000" dirty="0">
                        <a:solidFill>
                          <a:schemeClr val="bg1"/>
                        </a:solidFill>
                      </a:endParaRPr>
                    </a:p>
                  </a:txBody>
                  <a:tcPr marL="100047" marR="100047" marT="50024" marB="50024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2000" b="1" dirty="0"/>
                    </a:p>
                  </a:txBody>
                  <a:tcPr marL="100047" marR="100047" marT="50024" marB="50024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ZA" sz="2000" b="1" dirty="0" smtClean="0"/>
                        <a:t> R1000</a:t>
                      </a:r>
                    </a:p>
                  </a:txBody>
                  <a:tcPr marL="100047" marR="100047" marT="50024" marB="50024"/>
                </a:tc>
                <a:tc>
                  <a:txBody>
                    <a:bodyPr/>
                    <a:lstStyle/>
                    <a:p>
                      <a:pPr algn="ctr"/>
                      <a:endParaRPr lang="en-ZA" sz="2000" b="1" dirty="0"/>
                    </a:p>
                  </a:txBody>
                  <a:tcPr marL="100047" marR="100047" marT="50024" marB="50024"/>
                </a:tc>
                <a:tc>
                  <a:txBody>
                    <a:bodyPr/>
                    <a:lstStyle/>
                    <a:p>
                      <a:pPr algn="ctr"/>
                      <a:endParaRPr lang="en-ZA" sz="2000" b="1" dirty="0"/>
                    </a:p>
                  </a:txBody>
                  <a:tcPr marL="100047" marR="100047" marT="50024" marB="50024"/>
                </a:tc>
                <a:tc>
                  <a:txBody>
                    <a:bodyPr/>
                    <a:lstStyle/>
                    <a:p>
                      <a:pPr algn="ctr"/>
                      <a:endParaRPr lang="en-ZA" sz="2000" b="1" dirty="0"/>
                    </a:p>
                  </a:txBody>
                  <a:tcPr marL="100047" marR="100047" marT="50024" marB="50024"/>
                </a:tc>
                <a:extLst>
                  <a:ext uri="{0D108BD9-81ED-4DB2-BD59-A6C34878D82A}">
                    <a16:rowId xmlns="" xmlns:a16="http://schemas.microsoft.com/office/drawing/2014/main" val="1452547274"/>
                  </a:ext>
                </a:extLst>
              </a:tr>
              <a:tr h="427483">
                <a:tc>
                  <a:txBody>
                    <a:bodyPr/>
                    <a:lstStyle/>
                    <a:p>
                      <a:pPr algn="l"/>
                      <a:r>
                        <a:rPr lang="en-ZA" sz="2000" dirty="0">
                          <a:solidFill>
                            <a:schemeClr val="bg1"/>
                          </a:solidFill>
                        </a:rPr>
                        <a:t>Golf Carts</a:t>
                      </a:r>
                    </a:p>
                  </a:txBody>
                  <a:tcPr marL="100047" marR="100047" marT="50024" marB="50024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2000" b="1" dirty="0"/>
                    </a:p>
                  </a:txBody>
                  <a:tcPr marL="100047" marR="100047" marT="50024" marB="50024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ZA" sz="2000" b="1" dirty="0" smtClean="0"/>
                        <a:t> R550</a:t>
                      </a:r>
                      <a:endParaRPr lang="en-ZA" sz="2000" b="1" dirty="0"/>
                    </a:p>
                  </a:txBody>
                  <a:tcPr marL="100047" marR="100047" marT="50024" marB="50024"/>
                </a:tc>
                <a:tc>
                  <a:txBody>
                    <a:bodyPr/>
                    <a:lstStyle/>
                    <a:p>
                      <a:pPr algn="ctr"/>
                      <a:endParaRPr lang="en-ZA" sz="2000" b="1" dirty="0"/>
                    </a:p>
                  </a:txBody>
                  <a:tcPr marL="100047" marR="100047" marT="50024" marB="50024"/>
                </a:tc>
                <a:tc>
                  <a:txBody>
                    <a:bodyPr/>
                    <a:lstStyle/>
                    <a:p>
                      <a:pPr algn="ctr"/>
                      <a:endParaRPr lang="en-ZA" sz="2000" b="1" dirty="0"/>
                    </a:p>
                  </a:txBody>
                  <a:tcPr marL="100047" marR="100047" marT="50024" marB="50024"/>
                </a:tc>
                <a:tc>
                  <a:txBody>
                    <a:bodyPr/>
                    <a:lstStyle/>
                    <a:p>
                      <a:pPr algn="ctr"/>
                      <a:endParaRPr lang="en-ZA" sz="2000" b="1" dirty="0"/>
                    </a:p>
                  </a:txBody>
                  <a:tcPr marL="100047" marR="100047" marT="50024" marB="50024"/>
                </a:tc>
                <a:extLst>
                  <a:ext uri="{0D108BD9-81ED-4DB2-BD59-A6C34878D82A}">
                    <a16:rowId xmlns="" xmlns:a16="http://schemas.microsoft.com/office/drawing/2014/main" val="665238160"/>
                  </a:ext>
                </a:extLst>
              </a:tr>
              <a:tr h="427483">
                <a:tc>
                  <a:txBody>
                    <a:bodyPr/>
                    <a:lstStyle/>
                    <a:p>
                      <a:pPr algn="l"/>
                      <a:r>
                        <a:rPr lang="en-ZA" sz="2000" dirty="0">
                          <a:solidFill>
                            <a:schemeClr val="bg1"/>
                          </a:solidFill>
                        </a:rPr>
                        <a:t>Signage </a:t>
                      </a:r>
                      <a:r>
                        <a:rPr lang="en-ZA" sz="2000" dirty="0" smtClean="0">
                          <a:solidFill>
                            <a:schemeClr val="bg1"/>
                          </a:solidFill>
                        </a:rPr>
                        <a:t>Boards Putt </a:t>
                      </a:r>
                      <a:r>
                        <a:rPr lang="en-ZA" sz="2000" dirty="0" err="1" smtClean="0">
                          <a:solidFill>
                            <a:schemeClr val="bg1"/>
                          </a:solidFill>
                        </a:rPr>
                        <a:t>Putt</a:t>
                      </a:r>
                      <a:endParaRPr lang="en-ZA" sz="2000" dirty="0">
                        <a:solidFill>
                          <a:schemeClr val="bg1"/>
                        </a:solidFill>
                      </a:endParaRPr>
                    </a:p>
                  </a:txBody>
                  <a:tcPr marL="100047" marR="100047" marT="50024" marB="50024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2000" b="1" dirty="0"/>
                    </a:p>
                  </a:txBody>
                  <a:tcPr marL="100047" marR="100047" marT="50024" marB="50024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ZA" sz="2000" b="1" dirty="0" smtClean="0"/>
                        <a:t> R1000</a:t>
                      </a:r>
                      <a:endParaRPr lang="en-ZA" sz="2000" b="1" dirty="0"/>
                    </a:p>
                  </a:txBody>
                  <a:tcPr marL="100047" marR="100047" marT="50024" marB="50024"/>
                </a:tc>
                <a:tc>
                  <a:txBody>
                    <a:bodyPr/>
                    <a:lstStyle/>
                    <a:p>
                      <a:pPr algn="ctr"/>
                      <a:endParaRPr lang="en-ZA" sz="2000" b="1" dirty="0"/>
                    </a:p>
                  </a:txBody>
                  <a:tcPr marL="100047" marR="100047" marT="50024" marB="50024"/>
                </a:tc>
                <a:tc>
                  <a:txBody>
                    <a:bodyPr/>
                    <a:lstStyle/>
                    <a:p>
                      <a:pPr algn="ctr"/>
                      <a:endParaRPr lang="en-ZA" sz="2000" b="1" dirty="0"/>
                    </a:p>
                  </a:txBody>
                  <a:tcPr marL="100047" marR="100047" marT="50024" marB="50024"/>
                </a:tc>
                <a:tc>
                  <a:txBody>
                    <a:bodyPr/>
                    <a:lstStyle/>
                    <a:p>
                      <a:pPr algn="ctr"/>
                      <a:endParaRPr lang="en-ZA" sz="2000" b="1" dirty="0"/>
                    </a:p>
                  </a:txBody>
                  <a:tcPr marL="100047" marR="100047" marT="50024" marB="50024"/>
                </a:tc>
                <a:extLst>
                  <a:ext uri="{0D108BD9-81ED-4DB2-BD59-A6C34878D82A}">
                    <a16:rowId xmlns="" xmlns:a16="http://schemas.microsoft.com/office/drawing/2014/main" val="26809577"/>
                  </a:ext>
                </a:extLst>
              </a:tr>
              <a:tr h="427483">
                <a:tc>
                  <a:txBody>
                    <a:bodyPr/>
                    <a:lstStyle/>
                    <a:p>
                      <a:pPr algn="l"/>
                      <a:endParaRPr lang="en-ZA" sz="2000" dirty="0">
                        <a:solidFill>
                          <a:schemeClr val="bg1"/>
                        </a:solidFill>
                      </a:endParaRPr>
                    </a:p>
                  </a:txBody>
                  <a:tcPr marL="100047" marR="100047" marT="50024" marB="50024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2000" b="1" dirty="0"/>
                    </a:p>
                  </a:txBody>
                  <a:tcPr marL="100047" marR="100047" marT="50024" marB="50024"/>
                </a:tc>
                <a:tc>
                  <a:txBody>
                    <a:bodyPr/>
                    <a:lstStyle/>
                    <a:p>
                      <a:pPr algn="l"/>
                      <a:endParaRPr lang="en-ZA" sz="2000" b="1" dirty="0"/>
                    </a:p>
                  </a:txBody>
                  <a:tcPr marL="100047" marR="100047" marT="50024" marB="50024"/>
                </a:tc>
                <a:tc>
                  <a:txBody>
                    <a:bodyPr/>
                    <a:lstStyle/>
                    <a:p>
                      <a:pPr algn="ctr"/>
                      <a:endParaRPr lang="en-ZA" sz="2000" b="1"/>
                    </a:p>
                  </a:txBody>
                  <a:tcPr marL="100047" marR="100047" marT="50024" marB="50024"/>
                </a:tc>
                <a:tc>
                  <a:txBody>
                    <a:bodyPr/>
                    <a:lstStyle/>
                    <a:p>
                      <a:pPr algn="ctr"/>
                      <a:endParaRPr lang="en-ZA" sz="2000" b="1" dirty="0"/>
                    </a:p>
                  </a:txBody>
                  <a:tcPr marL="100047" marR="100047" marT="50024" marB="50024"/>
                </a:tc>
                <a:tc>
                  <a:txBody>
                    <a:bodyPr/>
                    <a:lstStyle/>
                    <a:p>
                      <a:pPr algn="ctr"/>
                      <a:endParaRPr lang="en-ZA" sz="2000" b="1" dirty="0"/>
                    </a:p>
                  </a:txBody>
                  <a:tcPr marL="100047" marR="100047" marT="50024" marB="50024"/>
                </a:tc>
                <a:extLst>
                  <a:ext uri="{0D108BD9-81ED-4DB2-BD59-A6C34878D82A}">
                    <a16:rowId xmlns="" xmlns:a16="http://schemas.microsoft.com/office/drawing/2014/main" val="2991555309"/>
                  </a:ext>
                </a:extLst>
              </a:tr>
              <a:tr h="427483">
                <a:tc>
                  <a:txBody>
                    <a:bodyPr/>
                    <a:lstStyle/>
                    <a:p>
                      <a:pPr algn="l"/>
                      <a:endParaRPr lang="en-ZA" sz="2000" dirty="0">
                        <a:solidFill>
                          <a:schemeClr val="bg1"/>
                        </a:solidFill>
                      </a:endParaRPr>
                    </a:p>
                  </a:txBody>
                  <a:tcPr marL="100047" marR="100047" marT="50024" marB="50024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2000" b="1" dirty="0"/>
                    </a:p>
                  </a:txBody>
                  <a:tcPr marL="100047" marR="100047" marT="50024" marB="50024"/>
                </a:tc>
                <a:tc>
                  <a:txBody>
                    <a:bodyPr/>
                    <a:lstStyle/>
                    <a:p>
                      <a:pPr algn="l"/>
                      <a:endParaRPr lang="en-ZA" sz="2000" b="1" dirty="0"/>
                    </a:p>
                  </a:txBody>
                  <a:tcPr marL="100047" marR="100047" marT="50024" marB="50024"/>
                </a:tc>
                <a:tc>
                  <a:txBody>
                    <a:bodyPr/>
                    <a:lstStyle/>
                    <a:p>
                      <a:pPr algn="ctr"/>
                      <a:endParaRPr lang="en-ZA" sz="2000" b="1"/>
                    </a:p>
                  </a:txBody>
                  <a:tcPr marL="100047" marR="100047" marT="50024" marB="50024"/>
                </a:tc>
                <a:tc>
                  <a:txBody>
                    <a:bodyPr/>
                    <a:lstStyle/>
                    <a:p>
                      <a:pPr algn="ctr"/>
                      <a:endParaRPr lang="en-ZA" sz="2000" b="1" dirty="0"/>
                    </a:p>
                  </a:txBody>
                  <a:tcPr marL="100047" marR="100047" marT="50024" marB="50024"/>
                </a:tc>
                <a:tc>
                  <a:txBody>
                    <a:bodyPr/>
                    <a:lstStyle/>
                    <a:p>
                      <a:pPr algn="ctr"/>
                      <a:endParaRPr lang="en-ZA" sz="2000" b="1" dirty="0"/>
                    </a:p>
                  </a:txBody>
                  <a:tcPr marL="100047" marR="100047" marT="50024" marB="50024"/>
                </a:tc>
                <a:extLst>
                  <a:ext uri="{0D108BD9-81ED-4DB2-BD59-A6C34878D82A}">
                    <a16:rowId xmlns="" xmlns:a16="http://schemas.microsoft.com/office/drawing/2014/main" val="39887501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61313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2914</TotalTime>
  <Words>184</Words>
  <Application>Microsoft Office PowerPoint</Application>
  <PresentationFormat>Widescreen</PresentationFormat>
  <Paragraphs>76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Aharoni</vt:lpstr>
      <vt:lpstr>Arial</vt:lpstr>
      <vt:lpstr>Calibri</vt:lpstr>
      <vt:lpstr>Calibri Light</vt:lpstr>
      <vt:lpstr>Wingdings</vt:lpstr>
      <vt:lpstr>Office Theme</vt:lpstr>
      <vt:lpstr>PowerPoint Presentation</vt:lpstr>
      <vt:lpstr>CLUB OVERVIEW</vt:lpstr>
      <vt:lpstr>PowerPoint Presentation</vt:lpstr>
      <vt:lpstr>PowerPoint Presentation</vt:lpstr>
      <vt:lpstr>PowerPoint Presentation</vt:lpstr>
      <vt:lpstr>PowerPoint Presentation</vt:lpstr>
      <vt:lpstr>MARKETING  OPPORTUNITIES</vt:lpstr>
      <vt:lpstr>MARKETING  PACKAGES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RUSTENBURG GOLF CLUB</dc:title>
  <dc:creator>Pieters</dc:creator>
  <cp:lastModifiedBy>RGC</cp:lastModifiedBy>
  <cp:revision>61</cp:revision>
  <cp:lastPrinted>2019-06-19T06:29:01Z</cp:lastPrinted>
  <dcterms:created xsi:type="dcterms:W3CDTF">2019-05-20T06:46:18Z</dcterms:created>
  <dcterms:modified xsi:type="dcterms:W3CDTF">2021-05-18T10:22:57Z</dcterms:modified>
</cp:coreProperties>
</file>